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71" r:id="rId5"/>
    <p:sldId id="261" r:id="rId6"/>
    <p:sldId id="262" r:id="rId7"/>
    <p:sldId id="263" r:id="rId8"/>
    <p:sldId id="268" r:id="rId9"/>
    <p:sldId id="270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61" autoAdjust="0"/>
  </p:normalViewPr>
  <p:slideViewPr>
    <p:cSldViewPr>
      <p:cViewPr varScale="1">
        <p:scale>
          <a:sx n="69" d="100"/>
          <a:sy n="69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8DDCF-2799-45B1-8515-CAA2143F7557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B7503-C6E7-4EE6-99F9-1C2415EF3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ЦЕЛЬ: оказание практической помощи педагогам в использовании Квест-технологии в условиях реализации ФГОС ДО.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ЗАДАЧИ: 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Сформировать у участников мастер- класса представления о Квест- технологии в дошкольном образовательном учреждении.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Содействовать практическому освоению навыков проектирования образовательной деятельности с применением Квест-технологии.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ВЫВОД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самое главное, это то, что квесты помогают нам активизировать и детей, и родителей, и педагогов. Это игра, в которой задействуется одновременно и интеллект участников, их физические способности, воображение и творчество. Здесь необходимо проявить и смекалку, и наблюдательность, и находчивость, и сообразительность, эта тренировка памяти и внимания, это развитие аналитических способностей и коммуникативных качеств. Участники учатся договариваться друг с другом, распределять обязанности, действовать вместе, переживать друг за друга, помогать. Все это способствует сплочению не только детского коллектива, но и родительского сообщества, а также улучшает детско-родительские отношения. А еще немаловажным является то, что родители становятся активными участниками образовательного процесса в ДОУ, укрепляются и формируются доверительные взаимоотношения детский сад-семья.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Квест-игры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одно из интересных средств, направленных на самовоспитание и саморазвитие ребёнка как личности творческой, физически здоровой, с активной познавательной позицией. Что и является основным требованием ФГОС ДО.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свете последних тенденций, когда вступил в силу ФГОС ДО, который базируется на основополагающих принципах: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поддержка разнообразия детства;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сохранение уникальности и самоценности детства, как важного этапа в общем развитии человека;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реализация программ дошкольного образования происходит в специфических для дошкольников форме - в игре, познавательной и исследовательской деятельности, творческой активности.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Образовательная деятельность в формате квест замечательно вписывается в концепцию, заданную ФГОС ДО. И становится отличной возможностью для педагога и детей увлекательно и оригинально организовать жизнь в детском саду.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Задачи могут быть самые разные по своему содержанию и наполнению: творческие, активные, интеллектуальные и т.п. Особенно значимо, что квесты могут проходить как в закрытом пространстве (группа, помещение детского сада), так и на улице, на природе охватывая все окружающее пространство.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ходе КВЕСТА у детей происходит развитие по всем образовательным областям и реализуются разные виды деятельности: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игре удовольствие приносит не только результат, но и процесс его достижения.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квестах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присутствует элемент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соревновательности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также эффект неожиданности (неожиданная встреча, таинственность, атмосфера, декорации).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Преимущество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данной технологии в том, что она не требует какой-то специальной подготовки воспитателей, покупки дополнительного оборудования или вложения денежных средств.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Роль педагога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-наставника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квест-игре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организационная.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Основными критериями качества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квеста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выступают его безопасность для участников, оригинальность, логичность, целостность, подчинённость определённому сюжету, а не только теме, создание атмосферы игрового пространства.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КЛАССИФИКАЦИЯ КВЕСТ-ТЕХНОЛОГИЙ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сегодняшний день, по разным оценкам, принято различать несколько видов. При планировании и подготовки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квеста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немаловажную роль играет сам сюжет и то образовательное пространство где будет проходить игра. Будет ли это закрытое пространство или более широкое поле деятельности, сколько будет участников и организаторов, откуда будут стартовать участники, будут двигаться в определенной последовательности или самостоятельно выбирать маршрут. В зависимости от этого квесты можно условно разделить на три группы 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Хочется особо обратить внимание на последний этап.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Воспитатель ориентируется на 4 вида рефлексии для оценки мероприятия: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Коммуникационная - обмен мнениями и новой информацией между детьми и педагогами;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Информационная - приобретение детьми нового знания;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Мотивационная - побуждение детей и родителей к дальнейшему расширению информационного поля;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Оценочная - соотнесение новой информации и уже имеющихся у детей знаний, высказывание собственного отношения, оценка процесса.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Механизмом стимулирования рефлексии могут быть вопросы для беседы: «Что нового узнали?», «Что было интересно?», «Что вас удивило?», «Что было трудно?», «Все ли у вас получилось так, как хотелось?».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Прохождение каждого этапа позволяет команде игроков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перейти на следующий этап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Команда получает недостающую информацию, подсказку, снаряжение и т.п. Но изюминка такой организации игровой деятельности состоит в том, что, выполнив одно задание, дети получают подсказку к выполнению следующего, что является эффективным средством повышения двигательной активности и мотивационной готовности к познанию и исследованию. Также в ходе выполнения заданий дети получают бонусы (фишки) и штрафы.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Алгоритм создания игры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Определите для какой целевой аудитории будет предназначена игра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Сформулируйте цель игры - ради чего вы планируете ее провести и чего достичь в результате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Продумайте инструкцию к игре, сначала приблизительно, в общих чертах, отвечая себе на вопрос: «Что необходимо делать участникам,  чтобы цель игры оказалась достигнута?», а потом пропишите инструкцию дословно.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Подумайте, на что похоже предполагаемое инструкцией действие, какие образы у вас возникают, также учтите возраст и другие особенности целевой аудитории и основную идею программы. Обобщив эти данные, придумайте игровую метафору, интригу игры.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Исходя из получившейся метафоры, придумайте вашей игре красивое название.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Мысленно проиграйте полностью всю игру и пропишите методические особенности ее проведения (продолжительность, особенности организации игрового пространства, время и место проведения, необходимые материалы).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Еще раз представьте себе игру и оцените, каковы ее ресурсы как для самих участников, так и для ведущего, помимо очевидных (исходя из самой цели игры).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Понимая возможности игры, ее потенциал, продумайте вопросы для обсуждения, содержательного анализа после игры.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Подумайте над вариантами модификации игры.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0%D0%BD%D0%B3%D0%BB%D0%B8%D0%B9%D1%81%D0%BA%D0%B8%D0%B9_%D1%8F%D0%B7%D1%8B%D0%BA" TargetMode="External"/><Relationship Id="rId4" Type="http://schemas.openxmlformats.org/officeDocument/2006/relationships/hyperlink" Target="https://ru.wikipedia.org/wiki/%D0%97%D0%B0%D0%B8%D0%BC%D1%81%D1%82%D0%B2%D0%BE%D0%B2%D0%B0%D0%BD%D0%B8%D0%B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908720"/>
            <a:ext cx="6552728" cy="3456384"/>
          </a:xfrm>
          <a:noFill/>
        </p:spPr>
        <p:txBody>
          <a:bodyPr>
            <a:noAutofit/>
          </a:bodyPr>
          <a:lstStyle/>
          <a:p>
            <a:pPr algn="r"/>
            <a:endParaRPr lang="ru-RU" sz="1800" dirty="0" smtClean="0"/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Тема: «</a:t>
            </a:r>
            <a:r>
              <a:rPr lang="ru-RU" sz="2400" b="1" i="1" dirty="0" smtClean="0">
                <a:solidFill>
                  <a:srgbClr val="C00000"/>
                </a:solidFill>
              </a:rPr>
              <a:t>Пять шагов к усвоению эффективной формы организации образовательной деятельности 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дошкольника –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квест</a:t>
            </a:r>
            <a:r>
              <a:rPr lang="ru-RU" sz="2400" b="1" i="1" dirty="0" smtClean="0">
                <a:solidFill>
                  <a:srgbClr val="C00000"/>
                </a:solidFill>
              </a:rPr>
              <a:t> игра</a:t>
            </a:r>
            <a:r>
              <a:rPr lang="ru-RU" sz="2400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Форма проведение: </a:t>
            </a:r>
            <a:r>
              <a:rPr lang="ru-RU" sz="2400" dirty="0" smtClean="0">
                <a:solidFill>
                  <a:srgbClr val="C00000"/>
                </a:solidFill>
              </a:rPr>
              <a:t>мастер - класс</a:t>
            </a:r>
          </a:p>
          <a:p>
            <a:pPr algn="ctr"/>
            <a:endParaRPr lang="ru-RU" sz="2400" dirty="0" smtClean="0"/>
          </a:p>
        </p:txBody>
      </p:sp>
      <p:pic>
        <p:nvPicPr>
          <p:cNvPr id="1026" name="Picture 2" descr="C:\Users\User1\Desktop\заставки\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149080"/>
            <a:ext cx="3285977" cy="1310283"/>
          </a:xfrm>
          <a:prstGeom prst="rect">
            <a:avLst/>
          </a:prstGeom>
          <a:noFill/>
        </p:spPr>
      </p:pic>
      <p:sp>
        <p:nvSpPr>
          <p:cNvPr id="6" name="Заголовок 4"/>
          <p:cNvSpPr>
            <a:spLocks noGrp="1"/>
          </p:cNvSpPr>
          <p:nvPr>
            <p:ph type="ctrTitle"/>
          </p:nvPr>
        </p:nvSpPr>
        <p:spPr>
          <a:xfrm>
            <a:off x="3635896" y="5877272"/>
            <a:ext cx="4824536" cy="648072"/>
          </a:xfrm>
        </p:spPr>
        <p:txBody>
          <a:bodyPr/>
          <a:lstStyle/>
          <a:p>
            <a:pPr algn="ctr"/>
            <a:r>
              <a:rPr lang="ru-RU" sz="1600" dirty="0" smtClean="0">
                <a:latin typeface="+mn-lt"/>
              </a:rPr>
              <a:t>Автор: Инструктор по физическому воспитанию 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Быкова Татьяна Александровна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1396423142_zsgnqrlrpu8asi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772816"/>
            <a:ext cx="6693051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лнце 4"/>
          <p:cNvSpPr/>
          <p:nvPr/>
        </p:nvSpPr>
        <p:spPr bwMode="auto">
          <a:xfrm>
            <a:off x="539552" y="1124744"/>
            <a:ext cx="914400" cy="914400"/>
          </a:xfrm>
          <a:prstGeom prst="su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3" descr="http://imc-peterhof.spb.ru/images/DmitrievaEV/s-1.pn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98383" y="1600200"/>
            <a:ext cx="7347233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376264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Квест (</a:t>
            </a:r>
            <a:r>
              <a:rPr lang="ru-RU" sz="1400" b="0" u="sng" dirty="0" smtClean="0">
                <a:hlinkClick r:id="rId4" tooltip="Заимствование"/>
              </a:rPr>
              <a:t>заимствование</a:t>
            </a:r>
            <a:r>
              <a:rPr lang="ru-RU" sz="1400" b="0" dirty="0" smtClean="0"/>
              <a:t> </a:t>
            </a:r>
            <a:r>
              <a:rPr lang="ru-RU" sz="1400" b="0" u="sng" dirty="0" smtClean="0">
                <a:hlinkClick r:id="rId5" tooltip="Английский язык"/>
              </a:rPr>
              <a:t>англ</a:t>
            </a:r>
            <a:r>
              <a:rPr lang="ru-RU" sz="2000" u="sng" dirty="0" smtClean="0">
                <a:hlinkClick r:id="rId5" tooltip="Английский язык"/>
              </a:rPr>
              <a:t>.</a:t>
            </a:r>
            <a:r>
              <a:rPr lang="ru-RU" sz="2000" dirty="0" smtClean="0"/>
              <a:t> ) </a:t>
            </a:r>
            <a:r>
              <a:rPr lang="ru-RU" sz="2000" dirty="0" err="1" smtClean="0"/>
              <a:t>Quest</a:t>
            </a:r>
            <a:r>
              <a:rPr lang="ru-RU" sz="2000" dirty="0" smtClean="0"/>
              <a:t> — «поиск, предмет поисков, поиск приключений, исполнение рыцарского обета»; изначально - один из способов построения сюжета — путешествие персонажей к определенной цели через преодоление трудностей).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Квест - это форма взаимодействия педагога и детей, которая способствует формированию умений решать определенные задачи на основе компетентного выбора альтернативных вариантов через реализацию определенного сюжета. </a:t>
            </a:r>
            <a:endParaRPr lang="ru-RU" sz="2000" dirty="0"/>
          </a:p>
        </p:txBody>
      </p:sp>
      <p:pic>
        <p:nvPicPr>
          <p:cNvPr id="1027" name="Picture 3" descr="F:\путешествие в страну здоровья\IMG_432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700808"/>
            <a:ext cx="6048375" cy="453628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val 2"/>
          <p:cNvSpPr>
            <a:spLocks noChangeArrowheads="1"/>
          </p:cNvSpPr>
          <p:nvPr/>
        </p:nvSpPr>
        <p:spPr bwMode="gray">
          <a:xfrm>
            <a:off x="2514600" y="2271713"/>
            <a:ext cx="2743200" cy="2743200"/>
          </a:xfrm>
          <a:prstGeom prst="ellipse">
            <a:avLst/>
          </a:prstGeom>
          <a:solidFill>
            <a:srgbClr val="FFFFFF">
              <a:alpha val="8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gray">
          <a:xfrm>
            <a:off x="3657600" y="2786063"/>
            <a:ext cx="1619250" cy="1619250"/>
          </a:xfrm>
          <a:prstGeom prst="ellipse">
            <a:avLst/>
          </a:prstGeom>
          <a:solidFill>
            <a:srgbClr val="DCDCDC">
              <a:alpha val="5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gray">
          <a:xfrm>
            <a:off x="2895600" y="3567113"/>
            <a:ext cx="1524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gray">
          <a:xfrm>
            <a:off x="3733800" y="2424113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gray">
          <a:xfrm flipH="1">
            <a:off x="3829050" y="3948113"/>
            <a:ext cx="819150" cy="140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gray">
          <a:xfrm>
            <a:off x="5029200" y="3871913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gray">
          <a:xfrm flipV="1">
            <a:off x="5029200" y="2576513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gray">
          <a:xfrm>
            <a:off x="4295775" y="3176588"/>
            <a:ext cx="895350" cy="895350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деятельности</a:t>
            </a:r>
            <a:endParaRPr lang="en-US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67745" y="1124744"/>
            <a:ext cx="1896270" cy="1808958"/>
            <a:chOff x="2064" y="1008"/>
            <a:chExt cx="787" cy="873"/>
          </a:xfrm>
        </p:grpSpPr>
        <p:sp>
          <p:nvSpPr>
            <p:cNvPr id="62476" name="Oval 12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2083" y="1031"/>
              <a:ext cx="680" cy="850"/>
              <a:chOff x="3975" y="1592"/>
              <a:chExt cx="932" cy="1164"/>
            </a:xfrm>
          </p:grpSpPr>
          <p:pic>
            <p:nvPicPr>
              <p:cNvPr id="62478" name="Picture 14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479" name="Oval 15"/>
              <p:cNvSpPr>
                <a:spLocks noChangeArrowheads="1"/>
              </p:cNvSpPr>
              <p:nvPr/>
            </p:nvSpPr>
            <p:spPr bwMode="gray">
              <a:xfrm>
                <a:off x="3976" y="1592"/>
                <a:ext cx="931" cy="93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480" name="Picture 16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5" y="1631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4" name="Group 17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" name="Group 18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483" name="AutoShape 19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4" name="AutoShape 20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5" name="AutoShape 21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6" name="AutoShape 22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23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488" name="AutoShape 24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9" name="AutoShape 25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90" name="AutoShape 26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91" name="AutoShape 27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8" name="Group 2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494" name="AutoShape 3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495" name="AutoShape 3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496" name="AutoShape 3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497" name="AutoShape 3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3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499" name="AutoShape 3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00" name="AutoShape 3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01" name="AutoShape 3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02" name="AutoShape 3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03" name="Rectangle 39"/>
            <p:cNvSpPr>
              <a:spLocks noChangeArrowheads="1"/>
            </p:cNvSpPr>
            <p:nvPr/>
          </p:nvSpPr>
          <p:spPr bwMode="gray">
            <a:xfrm>
              <a:off x="2242" y="1272"/>
              <a:ext cx="609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ru-RU" sz="1600" dirty="0" smtClean="0"/>
                <a:t>Игровая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1115616" y="2564904"/>
            <a:ext cx="2399113" cy="1649909"/>
            <a:chOff x="1931" y="1008"/>
            <a:chExt cx="1194" cy="872"/>
          </a:xfrm>
        </p:grpSpPr>
        <p:sp>
          <p:nvSpPr>
            <p:cNvPr id="62505" name="Oval 41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087" y="1031"/>
              <a:ext cx="681" cy="849"/>
              <a:chOff x="3975" y="1593"/>
              <a:chExt cx="932" cy="1163"/>
            </a:xfrm>
          </p:grpSpPr>
          <p:pic>
            <p:nvPicPr>
              <p:cNvPr id="62507" name="Picture 43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508" name="Oval 44"/>
              <p:cNvSpPr>
                <a:spLocks noChangeArrowheads="1"/>
              </p:cNvSpPr>
              <p:nvPr/>
            </p:nvSpPr>
            <p:spPr bwMode="gray">
              <a:xfrm>
                <a:off x="3976" y="1593"/>
                <a:ext cx="931" cy="937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09" name="Picture 45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8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" name="Group 46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3" name="Group 47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12" name="AutoShape 4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3" name="AutoShape 4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4" name="AutoShape 5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5" name="AutoShape 5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52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517" name="AutoShape 5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8" name="AutoShape 5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9" name="AutoShape 5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20" name="AutoShape 5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6" name="Group 5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523" name="AutoShape 5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4" name="AutoShape 6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5" name="AutoShape 6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6" name="AutoShape 6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6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528" name="AutoShape 6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9" name="AutoShape 6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30" name="AutoShape 6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31" name="AutoShape 6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32" name="Rectangle 68"/>
            <p:cNvSpPr>
              <a:spLocks noChangeArrowheads="1"/>
            </p:cNvSpPr>
            <p:nvPr/>
          </p:nvSpPr>
          <p:spPr bwMode="gray">
            <a:xfrm>
              <a:off x="1931" y="1294"/>
              <a:ext cx="1194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lvl="0"/>
              <a:r>
                <a:rPr lang="ru-RU" sz="1600" dirty="0" smtClean="0"/>
                <a:t>Коммуникативная</a:t>
              </a:r>
              <a:endParaRPr lang="ru-RU" sz="1600" dirty="0"/>
            </a:p>
          </p:txBody>
        </p:sp>
      </p:grpSp>
      <p:grpSp>
        <p:nvGrpSpPr>
          <p:cNvPr id="18" name="Group 69"/>
          <p:cNvGrpSpPr>
            <a:grpSpLocks/>
          </p:cNvGrpSpPr>
          <p:nvPr/>
        </p:nvGrpSpPr>
        <p:grpSpPr bwMode="auto">
          <a:xfrm>
            <a:off x="2267742" y="4581128"/>
            <a:ext cx="1927624" cy="1981597"/>
            <a:chOff x="2064" y="1008"/>
            <a:chExt cx="764" cy="872"/>
          </a:xfrm>
        </p:grpSpPr>
        <p:sp>
          <p:nvSpPr>
            <p:cNvPr id="62534" name="Oval 70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9" name="Group 71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62536" name="Picture 72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7" y="1593"/>
                <a:ext cx="926" cy="935"/>
              </a:xfrm>
              <a:prstGeom prst="rect">
                <a:avLst/>
              </a:prstGeom>
              <a:noFill/>
            </p:spPr>
          </p:pic>
          <p:sp>
            <p:nvSpPr>
              <p:cNvPr id="62537" name="Oval 73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38" name="Picture 74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20" name="Group 75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21" name="Group 76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41" name="AutoShape 7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2" name="AutoShape 7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3" name="AutoShape 7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4" name="AutoShape 8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" name="Group 81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546" name="AutoShape 8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7" name="AutoShape 8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8" name="AutoShape 8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9" name="AutoShape 8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3" name="Group 86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24" name="Group 8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552" name="AutoShape 8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3" name="AutoShape 8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4" name="AutoShape 9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5" name="AutoShape 9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5" name="Group 9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557" name="AutoShape 9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8" name="AutoShape 9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9" name="AutoShape 9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60" name="AutoShape 9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61" name="Rectangle 97"/>
            <p:cNvSpPr>
              <a:spLocks noChangeArrowheads="1"/>
            </p:cNvSpPr>
            <p:nvPr/>
          </p:nvSpPr>
          <p:spPr bwMode="gray">
            <a:xfrm>
              <a:off x="2093" y="1230"/>
              <a:ext cx="735" cy="1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lvl="0"/>
              <a:r>
                <a:rPr lang="ru-RU" sz="1600" dirty="0" smtClean="0"/>
                <a:t>Изобразительная</a:t>
              </a:r>
              <a:endParaRPr lang="ru-RU" sz="1600" dirty="0"/>
            </a:p>
          </p:txBody>
        </p:sp>
      </p:grpSp>
      <p:grpSp>
        <p:nvGrpSpPr>
          <p:cNvPr id="26" name="Group 98"/>
          <p:cNvGrpSpPr>
            <a:grpSpLocks/>
          </p:cNvGrpSpPr>
          <p:nvPr/>
        </p:nvGrpSpPr>
        <p:grpSpPr bwMode="auto">
          <a:xfrm>
            <a:off x="4716016" y="4581128"/>
            <a:ext cx="1904329" cy="1962845"/>
            <a:chOff x="2064" y="1008"/>
            <a:chExt cx="722" cy="872"/>
          </a:xfrm>
        </p:grpSpPr>
        <p:sp>
          <p:nvSpPr>
            <p:cNvPr id="62563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7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62565" name="Picture 101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566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3">
                  <a:lumMod val="25000"/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67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28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29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70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1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2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3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0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575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6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7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8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1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62498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581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2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3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4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504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586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7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8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9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90" name="Rectangle 126"/>
            <p:cNvSpPr>
              <a:spLocks noChangeArrowheads="1"/>
            </p:cNvSpPr>
            <p:nvPr/>
          </p:nvSpPr>
          <p:spPr bwMode="gray">
            <a:xfrm>
              <a:off x="2185" y="1264"/>
              <a:ext cx="582" cy="1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lvl="0"/>
              <a:r>
                <a:rPr lang="ru-RU" sz="1600" dirty="0" smtClean="0"/>
                <a:t>Музыкальная </a:t>
              </a:r>
              <a:endParaRPr lang="ru-RU" sz="1600" dirty="0"/>
            </a:p>
          </p:txBody>
        </p:sp>
      </p:grpSp>
      <p:grpSp>
        <p:nvGrpSpPr>
          <p:cNvPr id="62506" name="Group 127"/>
          <p:cNvGrpSpPr>
            <a:grpSpLocks/>
          </p:cNvGrpSpPr>
          <p:nvPr/>
        </p:nvGrpSpPr>
        <p:grpSpPr bwMode="auto">
          <a:xfrm>
            <a:off x="4932364" y="1196752"/>
            <a:ext cx="2735980" cy="1744886"/>
            <a:chOff x="1907" y="1008"/>
            <a:chExt cx="1324" cy="872"/>
          </a:xfrm>
        </p:grpSpPr>
        <p:sp>
          <p:nvSpPr>
            <p:cNvPr id="62592" name="Oval 128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510" name="Group 129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62594" name="Picture 130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595" name="Oval 131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fol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96" name="Picture 132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62511" name="Group 133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62516" name="Group 13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99" name="AutoShape 135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0" name="AutoShape 136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1" name="AutoShape 137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2" name="AutoShape 138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521" name="Group 13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604" name="AutoShape 140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5" name="AutoShape 141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6" name="AutoShape 142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7" name="AutoShape 143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2522" name="Group 144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62527" name="Group 14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610" name="AutoShape 1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1" name="AutoShape 1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2" name="AutoShape 1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3" name="AutoShape 1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533" name="Group 15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615" name="AutoShape 15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6" name="AutoShape 15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7" name="AutoShape 15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8" name="AutoShape 15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619" name="Rectangle 155"/>
            <p:cNvSpPr>
              <a:spLocks noChangeArrowheads="1"/>
            </p:cNvSpPr>
            <p:nvPr/>
          </p:nvSpPr>
          <p:spPr bwMode="gray">
            <a:xfrm>
              <a:off x="1907" y="1189"/>
              <a:ext cx="132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lvl="0"/>
              <a:r>
                <a:rPr lang="ru-RU" sz="1600" dirty="0" smtClean="0"/>
                <a:t>Познавательно</a:t>
              </a:r>
            </a:p>
            <a:p>
              <a:pPr lvl="0"/>
              <a:r>
                <a:rPr lang="ru-RU" sz="1600" dirty="0" smtClean="0"/>
                <a:t>-исследовательская</a:t>
              </a:r>
              <a:endParaRPr lang="ru-RU" sz="1600" dirty="0"/>
            </a:p>
          </p:txBody>
        </p:sp>
      </p:grpSp>
      <p:grpSp>
        <p:nvGrpSpPr>
          <p:cNvPr id="62535" name="Group 156"/>
          <p:cNvGrpSpPr>
            <a:grpSpLocks/>
          </p:cNvGrpSpPr>
          <p:nvPr/>
        </p:nvGrpSpPr>
        <p:grpSpPr bwMode="auto">
          <a:xfrm rot="4976862" flipH="1">
            <a:off x="4455026" y="3337080"/>
            <a:ext cx="700302" cy="673502"/>
            <a:chOff x="1944" y="1111"/>
            <a:chExt cx="204" cy="196"/>
          </a:xfrm>
        </p:grpSpPr>
        <p:pic>
          <p:nvPicPr>
            <p:cNvPr id="62621" name="Picture 157" descr="circuler_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62622" name="Oval 158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>
                    <a:alpha val="50000"/>
                  </a:schemeClr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539" name="Group 159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62540" name="Group 16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625" name="AutoShape 16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26" name="AutoShape 16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27" name="AutoShape 16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28" name="AutoShape 16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545" name="Group 16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630" name="AutoShape 16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31" name="AutoShape 16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32" name="AutoShape 16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33" name="AutoShape 16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634" name="Arc 170"/>
            <p:cNvSpPr>
              <a:spLocks/>
            </p:cNvSpPr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03 w 43200"/>
                <a:gd name="T1" fmla="*/ 33545 h 43155"/>
                <a:gd name="T2" fmla="*/ 22996 w 43200"/>
                <a:gd name="T3" fmla="*/ 43155 h 43155"/>
                <a:gd name="T4" fmla="*/ 21600 w 43200"/>
                <a:gd name="T5" fmla="*/ 21600 h 4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2635" name="Picture 171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11024" b="46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sp>
        <p:nvSpPr>
          <p:cNvPr id="62636" name="AutoShape 172"/>
          <p:cNvSpPr>
            <a:spLocks/>
          </p:cNvSpPr>
          <p:nvPr/>
        </p:nvSpPr>
        <p:spPr bwMode="auto">
          <a:xfrm>
            <a:off x="7092280" y="1844824"/>
            <a:ext cx="1509712" cy="366713"/>
          </a:xfrm>
          <a:prstGeom prst="accentCallout2">
            <a:avLst>
              <a:gd name="adj1" fmla="val 31167"/>
              <a:gd name="adj2" fmla="val -5046"/>
              <a:gd name="adj3" fmla="val 31167"/>
              <a:gd name="adj4" fmla="val -38907"/>
              <a:gd name="adj5" fmla="val 99565"/>
              <a:gd name="adj6" fmla="val -73185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l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37" name="AutoShape 173"/>
          <p:cNvSpPr>
            <a:spLocks/>
          </p:cNvSpPr>
          <p:nvPr/>
        </p:nvSpPr>
        <p:spPr bwMode="auto">
          <a:xfrm>
            <a:off x="6872288" y="3784600"/>
            <a:ext cx="1509712" cy="392113"/>
          </a:xfrm>
          <a:prstGeom prst="accentCallout2">
            <a:avLst>
              <a:gd name="adj1" fmla="val 29148"/>
              <a:gd name="adj2" fmla="val -5046"/>
              <a:gd name="adj3" fmla="val 29148"/>
              <a:gd name="adj4" fmla="val -5046"/>
              <a:gd name="adj5" fmla="val 112551"/>
              <a:gd name="adj6" fmla="val -59833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l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38" name="AutoShape 174"/>
          <p:cNvSpPr>
            <a:spLocks/>
          </p:cNvSpPr>
          <p:nvPr/>
        </p:nvSpPr>
        <p:spPr bwMode="auto">
          <a:xfrm>
            <a:off x="1009650" y="1620838"/>
            <a:ext cx="1593850" cy="434975"/>
          </a:xfrm>
          <a:prstGeom prst="accentCallout2">
            <a:avLst>
              <a:gd name="adj1" fmla="val 26278"/>
              <a:gd name="adj2" fmla="val 104782"/>
              <a:gd name="adj3" fmla="val 26278"/>
              <a:gd name="adj4" fmla="val 114843"/>
              <a:gd name="adj5" fmla="val 98542"/>
              <a:gd name="adj6" fmla="val 125000"/>
            </a:avLst>
          </a:prstGeom>
          <a:noFill/>
          <a:ln w="9525">
            <a:solidFill>
              <a:schemeClr val="hlink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39" name="AutoShape 175"/>
          <p:cNvSpPr>
            <a:spLocks/>
          </p:cNvSpPr>
          <p:nvPr/>
        </p:nvSpPr>
        <p:spPr bwMode="auto">
          <a:xfrm>
            <a:off x="234950" y="3937000"/>
            <a:ext cx="1593850" cy="434975"/>
          </a:xfrm>
          <a:prstGeom prst="accentCallout2">
            <a:avLst>
              <a:gd name="adj1" fmla="val 26278"/>
              <a:gd name="adj2" fmla="val 104782"/>
              <a:gd name="adj3" fmla="val 26278"/>
              <a:gd name="adj4" fmla="val 118926"/>
              <a:gd name="adj5" fmla="val -35769"/>
              <a:gd name="adj6" fmla="val 134463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40" name="AutoShape 176"/>
          <p:cNvSpPr>
            <a:spLocks/>
          </p:cNvSpPr>
          <p:nvPr/>
        </p:nvSpPr>
        <p:spPr bwMode="auto">
          <a:xfrm>
            <a:off x="463550" y="5243513"/>
            <a:ext cx="1509713" cy="392112"/>
          </a:xfrm>
          <a:prstGeom prst="accentCallout2">
            <a:avLst>
              <a:gd name="adj1" fmla="val 29148"/>
              <a:gd name="adj2" fmla="val 105046"/>
              <a:gd name="adj3" fmla="val 29148"/>
              <a:gd name="adj4" fmla="val 105046"/>
              <a:gd name="adj5" fmla="val 153440"/>
              <a:gd name="adj6" fmla="val 1755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l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42" name="Rectangle 178"/>
          <p:cNvSpPr>
            <a:spLocks noChangeArrowheads="1"/>
          </p:cNvSpPr>
          <p:nvPr/>
        </p:nvSpPr>
        <p:spPr bwMode="gray">
          <a:xfrm>
            <a:off x="4481513" y="5403850"/>
            <a:ext cx="42862" cy="741363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9" name="Group 98"/>
          <p:cNvGrpSpPr>
            <a:grpSpLocks/>
          </p:cNvGrpSpPr>
          <p:nvPr/>
        </p:nvGrpSpPr>
        <p:grpSpPr bwMode="auto">
          <a:xfrm>
            <a:off x="5796136" y="2780928"/>
            <a:ext cx="1904329" cy="1962845"/>
            <a:chOff x="2064" y="1008"/>
            <a:chExt cx="722" cy="872"/>
          </a:xfrm>
        </p:grpSpPr>
        <p:sp>
          <p:nvSpPr>
            <p:cNvPr id="180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1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94" name="Picture 101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95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bg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96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97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98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04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5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6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7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9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00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1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2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3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82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84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90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1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2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3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5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86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7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8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9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83" name="Rectangle 126"/>
            <p:cNvSpPr>
              <a:spLocks noChangeArrowheads="1"/>
            </p:cNvSpPr>
            <p:nvPr/>
          </p:nvSpPr>
          <p:spPr bwMode="gray">
            <a:xfrm>
              <a:off x="2185" y="1264"/>
              <a:ext cx="566" cy="1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lvl="0"/>
              <a:r>
                <a:rPr lang="ru-RU" sz="1600" dirty="0" smtClean="0"/>
                <a:t>Двигательная</a:t>
              </a:r>
              <a:endParaRPr lang="ru-RU" sz="1600" dirty="0"/>
            </a:p>
          </p:txBody>
        </p:sp>
      </p:grpSp>
      <p:cxnSp>
        <p:nvCxnSpPr>
          <p:cNvPr id="209" name="Прямая со стрелкой 208"/>
          <p:cNvCxnSpPr>
            <a:stCxn id="62622" idx="6"/>
          </p:cNvCxnSpPr>
          <p:nvPr/>
        </p:nvCxnSpPr>
        <p:spPr bwMode="auto">
          <a:xfrm>
            <a:off x="4837170" y="3960430"/>
            <a:ext cx="454910" cy="9194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1" name="Прямая со стрелкой 210"/>
          <p:cNvCxnSpPr/>
          <p:nvPr/>
        </p:nvCxnSpPr>
        <p:spPr bwMode="auto">
          <a:xfrm>
            <a:off x="4932040" y="3789040"/>
            <a:ext cx="10081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50" name="Picture 2" descr="C:\Users\User1\Desktop\заставки\images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492896"/>
            <a:ext cx="2171700" cy="21050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480" y="1412776"/>
            <a:ext cx="7509520" cy="3096344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Квест - это игровая педагогическая технология. Игра, носящая непринужденный характер, опирается на внутреннее побуждение человека и позволяет ему развивать самостоятельность действий. </a:t>
            </a:r>
            <a:endParaRPr lang="ru-RU" sz="2000" dirty="0"/>
          </a:p>
        </p:txBody>
      </p:sp>
      <p:sp>
        <p:nvSpPr>
          <p:cNvPr id="4" name="Улыбающееся лицо 3"/>
          <p:cNvSpPr/>
          <p:nvPr/>
        </p:nvSpPr>
        <p:spPr bwMode="auto">
          <a:xfrm>
            <a:off x="755576" y="2492896"/>
            <a:ext cx="914400" cy="91440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КВЕСТ-ТЕХНОЛОГИЙ </a:t>
            </a:r>
            <a:endParaRPr lang="ru-RU" dirty="0"/>
          </a:p>
        </p:txBody>
      </p:sp>
      <p:pic>
        <p:nvPicPr>
          <p:cNvPr id="4" name="Содержимое 3" descr="http://imc-peterhof.spb.ru/images/DmitrievaEV/s-4.pn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27584" y="1484784"/>
            <a:ext cx="7776864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КВЕСТА</a:t>
            </a:r>
            <a:endParaRPr lang="ru-RU" dirty="0"/>
          </a:p>
        </p:txBody>
      </p:sp>
      <p:pic>
        <p:nvPicPr>
          <p:cNvPr id="5" name="Содержимое 4" descr="http://imc-peterhof.spb.ru/images/DmitrievaEV/s-2.png"/>
          <p:cNvPicPr>
            <a:picLocks noGrp="1"/>
          </p:cNvPicPr>
          <p:nvPr>
            <p:ph sz="half" idx="1"/>
          </p:nvPr>
        </p:nvPicPr>
        <p:blipFill>
          <a:blip r:embed="rId3" cstate="print"/>
          <a:srcRect t="3175" r="45944" b="7936"/>
          <a:stretch>
            <a:fillRect/>
          </a:stretch>
        </p:blipFill>
        <p:spPr bwMode="auto">
          <a:xfrm>
            <a:off x="179512" y="1556792"/>
            <a:ext cx="2674640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75856" y="1556792"/>
            <a:ext cx="5760640" cy="496855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sz="4800" dirty="0" smtClean="0"/>
          </a:p>
          <a:p>
            <a:r>
              <a:rPr lang="ru-RU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Оценка. Приз. Рефлексия (подведение итогов и оценка мероприятия)</a:t>
            </a:r>
          </a:p>
          <a:p>
            <a:r>
              <a:rPr lang="ru-RU" sz="4800" dirty="0" smtClean="0"/>
              <a:t>Воспитатель ориентируется на 4 вида рефлексии для оценки мероприятия:</a:t>
            </a:r>
          </a:p>
          <a:p>
            <a:pPr lvl="0"/>
            <a:r>
              <a:rPr lang="ru-RU" sz="6400" dirty="0" smtClean="0"/>
              <a:t>Коммуникационная </a:t>
            </a:r>
            <a:r>
              <a:rPr lang="ru-RU" sz="5600" dirty="0" smtClean="0"/>
              <a:t>- обмен мнениями и новой информацией между детьми и педагогами;</a:t>
            </a:r>
          </a:p>
          <a:p>
            <a:pPr lvl="0"/>
            <a:r>
              <a:rPr lang="ru-RU" sz="6400" dirty="0" smtClean="0"/>
              <a:t>Информационная</a:t>
            </a:r>
            <a:r>
              <a:rPr lang="ru-RU" sz="5600" dirty="0" smtClean="0"/>
              <a:t> - приобретение детьми нового знания;</a:t>
            </a:r>
          </a:p>
          <a:p>
            <a:pPr lvl="0"/>
            <a:r>
              <a:rPr lang="ru-RU" sz="6400" dirty="0" smtClean="0"/>
              <a:t>Мотивационная - </a:t>
            </a:r>
            <a:r>
              <a:rPr lang="ru-RU" sz="5600" dirty="0" smtClean="0"/>
              <a:t>побуждение детей и родителей к дальнейшему расширению информационного поля;</a:t>
            </a:r>
          </a:p>
          <a:p>
            <a:pPr lvl="0"/>
            <a:r>
              <a:rPr lang="ru-RU" sz="6400" dirty="0" smtClean="0"/>
              <a:t>Оценочная </a:t>
            </a:r>
            <a:r>
              <a:rPr lang="ru-RU" sz="5600" dirty="0" smtClean="0"/>
              <a:t>- соотнесение новой информации и уже имеющихся у детей знаний, высказывание собственного отношения, оценка процесса.</a:t>
            </a:r>
          </a:p>
          <a:p>
            <a:endParaRPr lang="ru-RU" sz="4800" dirty="0" smtClean="0"/>
          </a:p>
          <a:p>
            <a:endParaRPr lang="ru-RU" dirty="0"/>
          </a:p>
        </p:txBody>
      </p:sp>
      <p:sp>
        <p:nvSpPr>
          <p:cNvPr id="6" name="Диагональная полоса 5"/>
          <p:cNvSpPr/>
          <p:nvPr/>
        </p:nvSpPr>
        <p:spPr bwMode="auto">
          <a:xfrm>
            <a:off x="2915816" y="2276872"/>
            <a:ext cx="720080" cy="3960440"/>
          </a:xfrm>
          <a:prstGeom prst="diagStrip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игры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1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72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Требования к заданиям: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Принципы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Условия: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оригинальность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1. Доступность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1. Безопасность игр.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доступность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 Системность – логическая связь заданий  между собой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2. Соответствие игр возрасту, зонам актуального и ближайшего развития детей.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адекватность ситуации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 Эмоциональная окрашенность заданий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 Мирный способ решения споров и конфликтов.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215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4. Расчет  времени.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672731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5. Разнообразие детской деятельности во время прохождения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квеста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672731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6. Наличие видимого конечного результата и обратной связи.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РАЗРАБОТКИ ИГРОВОЙ ПРОГРАММЫ</a:t>
            </a:r>
            <a:endParaRPr lang="ru-RU" dirty="0"/>
          </a:p>
        </p:txBody>
      </p:sp>
      <p:pic>
        <p:nvPicPr>
          <p:cNvPr id="4" name="Содержимое 3" descr="http://imc-peterhof.spb.ru/images/DmitrievaEV/s-3.png"/>
          <p:cNvPicPr>
            <a:picLocks noGrp="1"/>
          </p:cNvPicPr>
          <p:nvPr>
            <p:ph idx="1"/>
          </p:nvPr>
        </p:nvPicPr>
        <p:blipFill>
          <a:blip r:embed="rId3" cstate="print"/>
          <a:srcRect r="5693" b="15625"/>
          <a:stretch>
            <a:fillRect/>
          </a:stretch>
        </p:blipFill>
        <p:spPr bwMode="auto">
          <a:xfrm>
            <a:off x="509020" y="1772816"/>
            <a:ext cx="8095428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v7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815</TotalTime>
  <Words>1181</Words>
  <Application>Microsoft Office PowerPoint</Application>
  <PresentationFormat>Экран (4:3)</PresentationFormat>
  <Paragraphs>85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Tsv7_ani</vt:lpstr>
      <vt:lpstr>Автор: Инструктор по физическому воспитанию  Быкова Татьяна Александровна</vt:lpstr>
      <vt:lpstr>Квест (заимствование англ. ) Quest — «поиск, предмет поисков, поиск приключений, исполнение рыцарского обета»; изначально - один из способов построения сюжета — путешествие персонажей к определенной цели через преодоление трудностей).</vt:lpstr>
      <vt:lpstr>Квест - это форма взаимодействия педагога и детей, которая способствует формированию умений решать определенные задачи на основе компетентного выбора альтернативных вариантов через реализацию определенного сюжета. </vt:lpstr>
      <vt:lpstr>Виды деятельности</vt:lpstr>
      <vt:lpstr>Квест - это игровая педагогическая технология. Игра, носящая непринужденный характер, опирается на внутреннее побуждение человека и позволяет ему развивать самостоятельность действий. </vt:lpstr>
      <vt:lpstr>КЛАССИФИКАЦИЯ КВЕСТ-ТЕХНОЛОГИЙ </vt:lpstr>
      <vt:lpstr>СТРУКТУРА КВЕСТА</vt:lpstr>
      <vt:lpstr>Этапы игры</vt:lpstr>
      <vt:lpstr>АЛГОРИТМ РАЗРАБОТКИ ИГРОВОЙ ПРОГРАММЫ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«Основные подходы к Квест - технологии и опыт ее применения в образовательном процессе ДОУ при реализации требований ФГОС ДО»</dc:title>
  <dc:creator>User1</dc:creator>
  <cp:lastModifiedBy>Татьяна Быкова</cp:lastModifiedBy>
  <cp:revision>13</cp:revision>
  <dcterms:created xsi:type="dcterms:W3CDTF">2016-08-19T09:24:22Z</dcterms:created>
  <dcterms:modified xsi:type="dcterms:W3CDTF">2017-04-05T05:47:00Z</dcterms:modified>
</cp:coreProperties>
</file>